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0" roundtripDataSignature="AMtx7mj0hpqnnOPoi6MTJXZ2Zs50xsAM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221478" y="2365824"/>
            <a:ext cx="4757422" cy="6428948"/>
          </a:xfrm>
          <a:custGeom>
            <a:rect b="b" l="l" r="r" t="t"/>
            <a:pathLst>
              <a:path extrusionOk="0" h="6428948" w="4757422">
                <a:moveTo>
                  <a:pt x="0" y="0"/>
                </a:moveTo>
                <a:lnTo>
                  <a:pt x="4757421" y="0"/>
                </a:lnTo>
                <a:lnTo>
                  <a:pt x="4757421" y="6428949"/>
                </a:lnTo>
                <a:lnTo>
                  <a:pt x="0" y="6428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1798596" y="0"/>
            <a:ext cx="6489404" cy="1930598"/>
          </a:xfrm>
          <a:custGeom>
            <a:rect b="b" l="l" r="r" t="t"/>
            <a:pathLst>
              <a:path extrusionOk="0" h="1930598" w="6489404">
                <a:moveTo>
                  <a:pt x="0" y="0"/>
                </a:moveTo>
                <a:lnTo>
                  <a:pt x="6489404" y="0"/>
                </a:lnTo>
                <a:lnTo>
                  <a:pt x="6489404" y="1930598"/>
                </a:lnTo>
                <a:lnTo>
                  <a:pt x="0" y="1930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566854" y="3228975"/>
            <a:ext cx="861345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Unidad 1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Librería estándar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921067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028700" y="8751706"/>
            <a:ext cx="352529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8293848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028700" y="7833475"/>
            <a:ext cx="522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Segundo semestre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/>
        </p:nvSpPr>
        <p:spPr>
          <a:xfrm>
            <a:off x="1592036" y="3609975"/>
            <a:ext cx="7010767" cy="305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Desafíos de la fintec</a:t>
            </a:r>
            <a:endParaRPr/>
          </a:p>
        </p:txBody>
      </p:sp>
      <p:sp>
        <p:nvSpPr>
          <p:cNvPr id="195" name="Google Shape;195;p10"/>
          <p:cNvSpPr/>
          <p:nvPr/>
        </p:nvSpPr>
        <p:spPr>
          <a:xfrm>
            <a:off x="10282646" y="0"/>
            <a:ext cx="8005354" cy="10287000"/>
          </a:xfrm>
          <a:custGeom>
            <a:rect b="b" l="l" r="r" t="t"/>
            <a:pathLst>
              <a:path extrusionOk="0"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64" l="0" r="0" t="-8363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2435005" y="3134848"/>
            <a:ext cx="6123452" cy="6123452"/>
          </a:xfrm>
          <a:custGeom>
            <a:rect b="b" l="l" r="r" t="t"/>
            <a:pathLst>
              <a:path extrusionOk="0" h="6123452" w="6123452">
                <a:moveTo>
                  <a:pt x="0" y="0"/>
                </a:moveTo>
                <a:lnTo>
                  <a:pt x="6123452" y="0"/>
                </a:lnTo>
                <a:lnTo>
                  <a:pt x="6123452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1"/>
          <p:cNvSpPr/>
          <p:nvPr/>
        </p:nvSpPr>
        <p:spPr>
          <a:xfrm>
            <a:off x="10935178" y="3014234"/>
            <a:ext cx="5597289" cy="6123452"/>
          </a:xfrm>
          <a:custGeom>
            <a:rect b="b" l="l" r="r" t="t"/>
            <a:pathLst>
              <a:path extrusionOk="0" h="6123452" w="5597289">
                <a:moveTo>
                  <a:pt x="0" y="0"/>
                </a:moveTo>
                <a:lnTo>
                  <a:pt x="5597289" y="0"/>
                </a:lnTo>
                <a:lnTo>
                  <a:pt x="5597289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1"/>
          <p:cNvSpPr txBox="1"/>
          <p:nvPr/>
        </p:nvSpPr>
        <p:spPr>
          <a:xfrm>
            <a:off x="3334986" y="509794"/>
            <a:ext cx="10985148" cy="25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Componentes principales de SIMIO</a:t>
            </a:r>
            <a:endParaRPr/>
          </a:p>
          <a:p>
            <a:pPr indent="0" lvl="0" marL="0" marR="0" rtl="0" algn="l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/>
          <p:nvPr/>
        </p:nvSpPr>
        <p:spPr>
          <a:xfrm>
            <a:off x="1760461" y="1724473"/>
            <a:ext cx="14432022" cy="7197971"/>
          </a:xfrm>
          <a:custGeom>
            <a:rect b="b" l="l" r="r" t="t"/>
            <a:pathLst>
              <a:path extrusionOk="0" h="7197971" w="14432022">
                <a:moveTo>
                  <a:pt x="0" y="0"/>
                </a:moveTo>
                <a:lnTo>
                  <a:pt x="14432022" y="0"/>
                </a:lnTo>
                <a:lnTo>
                  <a:pt x="14432022" y="7197971"/>
                </a:lnTo>
                <a:lnTo>
                  <a:pt x="0" y="719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2"/>
          <p:cNvSpPr txBox="1"/>
          <p:nvPr/>
        </p:nvSpPr>
        <p:spPr>
          <a:xfrm>
            <a:off x="1760461" y="523399"/>
            <a:ext cx="6200775" cy="95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25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Ventana principal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2799899" y="7170331"/>
            <a:ext cx="3544203" cy="1939499"/>
          </a:xfrm>
          <a:custGeom>
            <a:rect b="b" l="l" r="r" t="t"/>
            <a:pathLst>
              <a:path extrusionOk="0" h="1939499" w="3544203">
                <a:moveTo>
                  <a:pt x="0" y="0"/>
                </a:moveTo>
                <a:lnTo>
                  <a:pt x="3544202" y="0"/>
                </a:lnTo>
                <a:lnTo>
                  <a:pt x="3544202" y="1939499"/>
                </a:lnTo>
                <a:lnTo>
                  <a:pt x="0" y="1939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3"/>
          <p:cNvSpPr/>
          <p:nvPr/>
        </p:nvSpPr>
        <p:spPr>
          <a:xfrm>
            <a:off x="11286726" y="6971655"/>
            <a:ext cx="4533156" cy="2421621"/>
          </a:xfrm>
          <a:custGeom>
            <a:rect b="b" l="l" r="r" t="t"/>
            <a:pathLst>
              <a:path extrusionOk="0" h="2421621" w="4533156">
                <a:moveTo>
                  <a:pt x="0" y="0"/>
                </a:moveTo>
                <a:lnTo>
                  <a:pt x="4533155" y="0"/>
                </a:lnTo>
                <a:lnTo>
                  <a:pt x="4533155" y="2421621"/>
                </a:lnTo>
                <a:lnTo>
                  <a:pt x="0" y="2421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3"/>
          <p:cNvSpPr txBox="1"/>
          <p:nvPr/>
        </p:nvSpPr>
        <p:spPr>
          <a:xfrm>
            <a:off x="1452562" y="801745"/>
            <a:ext cx="623887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Nodos</a:t>
            </a:r>
            <a:endParaRPr/>
          </a:p>
        </p:txBody>
      </p:sp>
      <p:sp>
        <p:nvSpPr>
          <p:cNvPr id="217" name="Google Shape;217;p13"/>
          <p:cNvSpPr txBox="1"/>
          <p:nvPr/>
        </p:nvSpPr>
        <p:spPr>
          <a:xfrm>
            <a:off x="1452562" y="3761413"/>
            <a:ext cx="6238875" cy="2679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 se utiliza para representar alguna ubicación o punto en especifico, donde las entidades pueden llegar y realizar alguna acción, como esperar o interactuar con él. Es mayormente utilizado para simular colas.</a:t>
            </a:r>
            <a:endParaRPr/>
          </a:p>
        </p:txBody>
      </p:sp>
      <p:sp>
        <p:nvSpPr>
          <p:cNvPr id="218" name="Google Shape;218;p13"/>
          <p:cNvSpPr txBox="1"/>
          <p:nvPr/>
        </p:nvSpPr>
        <p:spPr>
          <a:xfrm>
            <a:off x="1288190" y="23517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Node</a:t>
            </a:r>
            <a:endParaRPr/>
          </a:p>
        </p:txBody>
      </p:sp>
      <p:sp>
        <p:nvSpPr>
          <p:cNvPr id="219" name="Google Shape;219;p13"/>
          <p:cNvSpPr txBox="1"/>
          <p:nvPr/>
        </p:nvSpPr>
        <p:spPr>
          <a:xfrm>
            <a:off x="11020425" y="18945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Transfer Node</a:t>
            </a:r>
            <a:endParaRPr/>
          </a:p>
        </p:txBody>
      </p:sp>
      <p:sp>
        <p:nvSpPr>
          <p:cNvPr id="220" name="Google Shape;220;p13"/>
          <p:cNvSpPr txBox="1"/>
          <p:nvPr/>
        </p:nvSpPr>
        <p:spPr>
          <a:xfrm>
            <a:off x="10620781" y="3118475"/>
            <a:ext cx="6238875" cy="402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Realiza acciones similares al BasicNode, con la diferencia que este es utilizado para mover entidades de un nodo a otro. Es útil para simular el movimiento entre un punto A hacia un punto B. Se le puede configurar un tiempo de transferencia, para que pueda simular el tiempo que recorre una entidad entre los puntos.</a:t>
            </a:r>
            <a:endParaRPr/>
          </a:p>
          <a:p>
            <a:pPr indent="0" lvl="0" marL="0" marR="0" rtl="0" algn="just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4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3288468" y="7845643"/>
            <a:ext cx="11301259" cy="1412657"/>
          </a:xfrm>
          <a:custGeom>
            <a:rect b="b" l="l" r="r" t="t"/>
            <a:pathLst>
              <a:path extrusionOk="0" h="1412657" w="11301259">
                <a:moveTo>
                  <a:pt x="0" y="0"/>
                </a:moveTo>
                <a:lnTo>
                  <a:pt x="11301259" y="0"/>
                </a:lnTo>
                <a:lnTo>
                  <a:pt x="11301259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4"/>
          <p:cNvSpPr txBox="1"/>
          <p:nvPr/>
        </p:nvSpPr>
        <p:spPr>
          <a:xfrm>
            <a:off x="1452562" y="801745"/>
            <a:ext cx="675113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Enlaces - Paths</a:t>
            </a:r>
            <a:endParaRPr/>
          </a:p>
        </p:txBody>
      </p:sp>
      <p:sp>
        <p:nvSpPr>
          <p:cNvPr id="228" name="Google Shape;228;p14"/>
          <p:cNvSpPr txBox="1"/>
          <p:nvPr/>
        </p:nvSpPr>
        <p:spPr>
          <a:xfrm>
            <a:off x="1452562" y="3761413"/>
            <a:ext cx="6238875" cy="402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el mas simple de los 3, es una línea que conecta a dos nodos o componentes, para entender cómo funcionan estos, imaginemos un camino, este connector se usa para darle ese camino a nuestra entidad y que llegue de un punto A, hacia un punto B.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5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5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1288190" y="23517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Connector</a:t>
            </a:r>
            <a:endParaRPr/>
          </a:p>
        </p:txBody>
      </p:sp>
      <p:sp>
        <p:nvSpPr>
          <p:cNvPr id="230" name="Google Shape;230;p14"/>
          <p:cNvSpPr txBox="1"/>
          <p:nvPr/>
        </p:nvSpPr>
        <p:spPr>
          <a:xfrm>
            <a:off x="11020425" y="18945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Path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10620781" y="3118475"/>
            <a:ext cx="6238875" cy="402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Traducido al español es la ruta o enlace que existe entre los nodos, este representa el camino que siguen las entidades y puede tener asociada una distancia, velocidad, también si existen varios caminos en un nodo, podemos escoger la probabilidad de que una entidad tome por la ruta X o por la ruta Y.</a:t>
            </a:r>
            <a:endParaRPr/>
          </a:p>
          <a:p>
            <a:pPr indent="0" lvl="0" marL="0" marR="0" rtl="0" algn="just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4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3288468" y="7845643"/>
            <a:ext cx="11301259" cy="1412657"/>
          </a:xfrm>
          <a:custGeom>
            <a:rect b="b" l="l" r="r" t="t"/>
            <a:pathLst>
              <a:path extrusionOk="0" h="1412657" w="11301259">
                <a:moveTo>
                  <a:pt x="0" y="0"/>
                </a:moveTo>
                <a:lnTo>
                  <a:pt x="11301259" y="0"/>
                </a:lnTo>
                <a:lnTo>
                  <a:pt x="11301259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5"/>
          <p:cNvSpPr txBox="1"/>
          <p:nvPr/>
        </p:nvSpPr>
        <p:spPr>
          <a:xfrm>
            <a:off x="1452562" y="801745"/>
            <a:ext cx="675113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Enlaces - Paths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1452562" y="3761413"/>
            <a:ext cx="6238875" cy="312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Ejecuta una función similar al path, con la diferencia que, a este, se le asigna un tiempo para recorrerlo, es decir, que, si le asignamos 10 minutos, nuestra entidad tomará los 10 minutos en llegar del punto A al punto B.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5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1288190" y="23517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Timepath</a:t>
            </a:r>
            <a:endParaRPr/>
          </a:p>
        </p:txBody>
      </p:sp>
      <p:sp>
        <p:nvSpPr>
          <p:cNvPr id="241" name="Google Shape;241;p15"/>
          <p:cNvSpPr txBox="1"/>
          <p:nvPr/>
        </p:nvSpPr>
        <p:spPr>
          <a:xfrm>
            <a:off x="11020425" y="1894513"/>
            <a:ext cx="6238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Conveyor</a:t>
            </a:r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10620781" y="3118475"/>
            <a:ext cx="6238875" cy="357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Traducido al español, significa transportador, para entender como funciona este path, tenemos que imaginar una banda transportadora, esta tiene propiedades similares a un path y a un timePath, ya que, se le puede asignar una velocidad y una distancia.</a:t>
            </a:r>
            <a:endParaRPr/>
          </a:p>
          <a:p>
            <a:pPr indent="0" lvl="0" marL="0" marR="0" rtl="0" algn="just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4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2461368" y="5143500"/>
            <a:ext cx="3261561" cy="3747198"/>
          </a:xfrm>
          <a:custGeom>
            <a:rect b="b" l="l" r="r" t="t"/>
            <a:pathLst>
              <a:path extrusionOk="0" h="3747198" w="3261561">
                <a:moveTo>
                  <a:pt x="0" y="0"/>
                </a:moveTo>
                <a:lnTo>
                  <a:pt x="3261561" y="0"/>
                </a:lnTo>
                <a:lnTo>
                  <a:pt x="3261561" y="3747198"/>
                </a:lnTo>
                <a:lnTo>
                  <a:pt x="0" y="374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6"/>
          <p:cNvSpPr/>
          <p:nvPr/>
        </p:nvSpPr>
        <p:spPr>
          <a:xfrm>
            <a:off x="15660047" y="6193497"/>
            <a:ext cx="1475630" cy="3434069"/>
          </a:xfrm>
          <a:custGeom>
            <a:rect b="b" l="l" r="r" t="t"/>
            <a:pathLst>
              <a:path extrusionOk="0" h="3434069" w="1475630">
                <a:moveTo>
                  <a:pt x="0" y="0"/>
                </a:moveTo>
                <a:lnTo>
                  <a:pt x="1475630" y="0"/>
                </a:lnTo>
                <a:lnTo>
                  <a:pt x="1475630" y="3434069"/>
                </a:lnTo>
                <a:lnTo>
                  <a:pt x="0" y="343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6"/>
          <p:cNvSpPr/>
          <p:nvPr/>
        </p:nvSpPr>
        <p:spPr>
          <a:xfrm>
            <a:off x="10296143" y="180086"/>
            <a:ext cx="2569419" cy="2098625"/>
          </a:xfrm>
          <a:custGeom>
            <a:rect b="b" l="l" r="r" t="t"/>
            <a:pathLst>
              <a:path extrusionOk="0" h="2098625" w="2569419">
                <a:moveTo>
                  <a:pt x="0" y="0"/>
                </a:moveTo>
                <a:lnTo>
                  <a:pt x="2569419" y="0"/>
                </a:lnTo>
                <a:lnTo>
                  <a:pt x="2569419" y="2098625"/>
                </a:lnTo>
                <a:lnTo>
                  <a:pt x="0" y="209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6"/>
          <p:cNvSpPr/>
          <p:nvPr/>
        </p:nvSpPr>
        <p:spPr>
          <a:xfrm>
            <a:off x="9681434" y="7273407"/>
            <a:ext cx="4143582" cy="2128765"/>
          </a:xfrm>
          <a:custGeom>
            <a:rect b="b" l="l" r="r" t="t"/>
            <a:pathLst>
              <a:path extrusionOk="0" h="2128765" w="4143582">
                <a:moveTo>
                  <a:pt x="0" y="0"/>
                </a:moveTo>
                <a:lnTo>
                  <a:pt x="4143582" y="0"/>
                </a:lnTo>
                <a:lnTo>
                  <a:pt x="4143582" y="2128766"/>
                </a:lnTo>
                <a:lnTo>
                  <a:pt x="0" y="2128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6"/>
          <p:cNvSpPr/>
          <p:nvPr/>
        </p:nvSpPr>
        <p:spPr>
          <a:xfrm>
            <a:off x="14350249" y="534799"/>
            <a:ext cx="2619596" cy="2142402"/>
          </a:xfrm>
          <a:custGeom>
            <a:rect b="b" l="l" r="r" t="t"/>
            <a:pathLst>
              <a:path extrusionOk="0" h="2142402" w="2619596">
                <a:moveTo>
                  <a:pt x="0" y="0"/>
                </a:moveTo>
                <a:lnTo>
                  <a:pt x="2619596" y="0"/>
                </a:lnTo>
                <a:lnTo>
                  <a:pt x="2619596" y="2142402"/>
                </a:lnTo>
                <a:lnTo>
                  <a:pt x="0" y="2142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6"/>
          <p:cNvSpPr txBox="1"/>
          <p:nvPr/>
        </p:nvSpPr>
        <p:spPr>
          <a:xfrm>
            <a:off x="1375383" y="1840660"/>
            <a:ext cx="5907458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Entidades</a:t>
            </a:r>
            <a:endParaRPr/>
          </a:p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Entity</a:t>
            </a:r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9144000" y="3138487"/>
            <a:ext cx="8677275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Las entidades son los elementos que se mueven a través del modelo de simulación. Pueden representar productos, materiales, personas o cualquier objeto que esté siendo procesado o transportado en el sistema. Las entidades pueden interactuar con los nodos y paths, y su comportamiento y estado pueden cambiar a medida que avanzan a través del proceso de simulación.</a:t>
            </a:r>
            <a:endParaRPr/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1375383" y="5137536"/>
            <a:ext cx="5650629" cy="2111923"/>
          </a:xfrm>
          <a:custGeom>
            <a:rect b="b" l="l" r="r" t="t"/>
            <a:pathLst>
              <a:path extrusionOk="0" h="2111923" w="5650629">
                <a:moveTo>
                  <a:pt x="0" y="0"/>
                </a:moveTo>
                <a:lnTo>
                  <a:pt x="5650630" y="0"/>
                </a:lnTo>
                <a:lnTo>
                  <a:pt x="5650630" y="2111922"/>
                </a:lnTo>
                <a:lnTo>
                  <a:pt x="0" y="2111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7"/>
          <p:cNvSpPr txBox="1"/>
          <p:nvPr/>
        </p:nvSpPr>
        <p:spPr>
          <a:xfrm>
            <a:off x="1375383" y="1840660"/>
            <a:ext cx="5907458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 </a:t>
            </a:r>
            <a:endParaRPr/>
          </a:p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Entradas</a:t>
            </a:r>
            <a:endParaRPr/>
          </a:p>
        </p:txBody>
      </p:sp>
      <p:sp>
        <p:nvSpPr>
          <p:cNvPr id="262" name="Google Shape;262;p17"/>
          <p:cNvSpPr txBox="1"/>
          <p:nvPr/>
        </p:nvSpPr>
        <p:spPr>
          <a:xfrm>
            <a:off x="9144000" y="2869360"/>
            <a:ext cx="8677275" cy="559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Es el inicio de nuestro sistema, es el que representa nuestro punto de partida o entrada de las entidades a nuestro sistema. Este se puede configurar para que la frecuencia o tasa de llegadas de las entidades sea mas frecuente o menos frecuente, además de la cantidad de entidades que genera en cada llegada. 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También se le puede especificar que entidad es la que entrara por medio del source, la cantidad máxima de entidades que puede generar es de 1 para cada modelo.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>
            <a:off x="1260910" y="4919481"/>
            <a:ext cx="6136404" cy="2201435"/>
          </a:xfrm>
          <a:custGeom>
            <a:rect b="b" l="l" r="r" t="t"/>
            <a:pathLst>
              <a:path extrusionOk="0" h="2201435" w="6136404">
                <a:moveTo>
                  <a:pt x="0" y="0"/>
                </a:moveTo>
                <a:lnTo>
                  <a:pt x="6136405" y="0"/>
                </a:lnTo>
                <a:lnTo>
                  <a:pt x="6136405" y="2201435"/>
                </a:lnTo>
                <a:lnTo>
                  <a:pt x="0" y="2201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8"/>
          <p:cNvSpPr/>
          <p:nvPr/>
        </p:nvSpPr>
        <p:spPr>
          <a:xfrm>
            <a:off x="14155135" y="1028700"/>
            <a:ext cx="3234750" cy="1989371"/>
          </a:xfrm>
          <a:custGeom>
            <a:rect b="b" l="l" r="r" t="t"/>
            <a:pathLst>
              <a:path extrusionOk="0" h="1989371" w="3234750">
                <a:moveTo>
                  <a:pt x="0" y="0"/>
                </a:moveTo>
                <a:lnTo>
                  <a:pt x="3234750" y="0"/>
                </a:lnTo>
                <a:lnTo>
                  <a:pt x="3234750" y="1989371"/>
                </a:lnTo>
                <a:lnTo>
                  <a:pt x="0" y="19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8"/>
          <p:cNvSpPr txBox="1"/>
          <p:nvPr/>
        </p:nvSpPr>
        <p:spPr>
          <a:xfrm>
            <a:off x="1375383" y="1840660"/>
            <a:ext cx="5907458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Sink </a:t>
            </a:r>
            <a:endParaRPr/>
          </a:p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Salida 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9144000" y="4502898"/>
            <a:ext cx="8677275" cy="2323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Es el final del sistema. Una vez llegan las entidades a este punto, salen de dicho sistema y terminan la simulación.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1028700" y="4404536"/>
            <a:ext cx="6763829" cy="2248973"/>
          </a:xfrm>
          <a:custGeom>
            <a:rect b="b" l="l" r="r" t="t"/>
            <a:pathLst>
              <a:path extrusionOk="0" h="2248973" w="6763829">
                <a:moveTo>
                  <a:pt x="0" y="0"/>
                </a:moveTo>
                <a:lnTo>
                  <a:pt x="6763829" y="0"/>
                </a:lnTo>
                <a:lnTo>
                  <a:pt x="6763829" y="2248973"/>
                </a:lnTo>
                <a:lnTo>
                  <a:pt x="0" y="224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9"/>
          <p:cNvSpPr txBox="1"/>
          <p:nvPr/>
        </p:nvSpPr>
        <p:spPr>
          <a:xfrm>
            <a:off x="760216" y="2250466"/>
            <a:ext cx="768711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 - Servidor</a:t>
            </a:r>
            <a:endParaRPr/>
          </a:p>
        </p:txBody>
      </p:sp>
      <p:sp>
        <p:nvSpPr>
          <p:cNvPr id="279" name="Google Shape;279;p19"/>
          <p:cNvSpPr txBox="1"/>
          <p:nvPr/>
        </p:nvSpPr>
        <p:spPr>
          <a:xfrm>
            <a:off x="9144000" y="1189292"/>
            <a:ext cx="8677275" cy="7924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El servidor es el componente donde se procesan las entidades. Podemos verlo como un cajero o como una caja de supermercado, los cuales pueden atender una entidad a la vez.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Sin embargo, también se puede configurar para que atienda varias entidades simultáneamente. Además, se le puede asignar un tiempo de procesamiento para simular el tiempo que tarda en atender a cada entidad. También es posible modificar la prioridad de atención: si llegara una entidad con un número de prioridad mayor, esta tendría preferencia.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El servidor es ideal para gestionar colas, como por ejemplo First In, First Out (FIFO) o Last In, First Out (LIFO).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"/>
          <p:cNvGrpSpPr/>
          <p:nvPr/>
        </p:nvGrpSpPr>
        <p:grpSpPr>
          <a:xfrm>
            <a:off x="1733550" y="1727086"/>
            <a:ext cx="6590377" cy="2191964"/>
            <a:chOff x="0" y="0"/>
            <a:chExt cx="8787170" cy="2922618"/>
          </a:xfrm>
        </p:grpSpPr>
        <p:sp>
          <p:nvSpPr>
            <p:cNvPr id="96" name="Google Shape;96;p2"/>
            <p:cNvSpPr txBox="1"/>
            <p:nvPr/>
          </p:nvSpPr>
          <p:spPr>
            <a:xfrm>
              <a:off x="0" y="0"/>
              <a:ext cx="8787170" cy="18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Agenda</a:t>
              </a:r>
              <a:endParaRPr/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0" y="2313018"/>
              <a:ext cx="878717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Recordatorios</a:t>
              </a:r>
              <a:endParaRPr/>
            </a:p>
          </p:txBody>
        </p:sp>
      </p:grpSp>
      <p:sp>
        <p:nvSpPr>
          <p:cNvPr id="98" name="Google Shape;98;p2"/>
          <p:cNvSpPr/>
          <p:nvPr/>
        </p:nvSpPr>
        <p:spPr>
          <a:xfrm>
            <a:off x="1733550" y="4797871"/>
            <a:ext cx="5997460" cy="3762043"/>
          </a:xfrm>
          <a:custGeom>
            <a:rect b="b" l="l" r="r" t="t"/>
            <a:pathLst>
              <a:path extrusionOk="0" h="3762043" w="5997460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10381327" y="1955894"/>
            <a:ext cx="6077873" cy="6313299"/>
            <a:chOff x="0" y="-57150"/>
            <a:chExt cx="8103830" cy="8417733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0" y="-5715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Asignación a DTT</a:t>
              </a:r>
              <a:endParaRPr/>
            </a:p>
          </p:txBody>
        </p:sp>
        <p:cxnSp>
          <p:nvCxnSpPr>
            <p:cNvPr id="101" name="Google Shape;101;p2"/>
            <p:cNvCxnSpPr/>
            <p:nvPr/>
          </p:nvCxnSpPr>
          <p:spPr>
            <a:xfrm>
              <a:off x="0" y="1033332"/>
              <a:ext cx="8103830" cy="0"/>
            </a:xfrm>
            <a:prstGeom prst="straightConnector1">
              <a:avLst/>
            </a:prstGeom>
            <a:noFill/>
            <a:ln cap="rnd" cmpd="sng" w="12700">
              <a:solidFill>
                <a:srgbClr val="399D4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" name="Google Shape;102;p2"/>
            <p:cNvSpPr txBox="1"/>
            <p:nvPr/>
          </p:nvSpPr>
          <p:spPr>
            <a:xfrm>
              <a:off x="0" y="151506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Grupos del laboratorio </a:t>
              </a:r>
              <a:endParaRPr/>
            </a:p>
          </p:txBody>
        </p:sp>
        <p:cxnSp>
          <p:nvCxnSpPr>
            <p:cNvPr id="103" name="Google Shape;103;p2"/>
            <p:cNvCxnSpPr/>
            <p:nvPr/>
          </p:nvCxnSpPr>
          <p:spPr>
            <a:xfrm>
              <a:off x="0" y="2605542"/>
              <a:ext cx="8103830" cy="0"/>
            </a:xfrm>
            <a:prstGeom prst="straightConnector1">
              <a:avLst/>
            </a:prstGeom>
            <a:noFill/>
            <a:ln cap="rnd" cmpd="sng" w="12700">
              <a:solidFill>
                <a:srgbClr val="399D4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" name="Google Shape;104;p2"/>
            <p:cNvSpPr txBox="1"/>
            <p:nvPr/>
          </p:nvSpPr>
          <p:spPr>
            <a:xfrm>
              <a:off x="0" y="308727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¿Qué es modelación?</a:t>
              </a:r>
              <a:endParaRPr/>
            </a:p>
          </p:txBody>
        </p:sp>
        <p:cxnSp>
          <p:nvCxnSpPr>
            <p:cNvPr id="105" name="Google Shape;105;p2"/>
            <p:cNvCxnSpPr/>
            <p:nvPr/>
          </p:nvCxnSpPr>
          <p:spPr>
            <a:xfrm>
              <a:off x="0" y="4177751"/>
              <a:ext cx="8103830" cy="0"/>
            </a:xfrm>
            <a:prstGeom prst="straightConnector1">
              <a:avLst/>
            </a:prstGeom>
            <a:noFill/>
            <a:ln cap="rnd" cmpd="sng" w="12700">
              <a:solidFill>
                <a:srgbClr val="399D4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" name="Google Shape;106;p2"/>
            <p:cNvSpPr txBox="1"/>
            <p:nvPr/>
          </p:nvSpPr>
          <p:spPr>
            <a:xfrm>
              <a:off x="0" y="465948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Componentes generales</a:t>
              </a:r>
              <a:endParaRPr/>
            </a:p>
          </p:txBody>
        </p:sp>
        <p:cxnSp>
          <p:nvCxnSpPr>
            <p:cNvPr id="107" name="Google Shape;107;p2"/>
            <p:cNvCxnSpPr/>
            <p:nvPr/>
          </p:nvCxnSpPr>
          <p:spPr>
            <a:xfrm>
              <a:off x="0" y="5749961"/>
              <a:ext cx="8103830" cy="0"/>
            </a:xfrm>
            <a:prstGeom prst="straightConnector1">
              <a:avLst/>
            </a:prstGeom>
            <a:noFill/>
            <a:ln cap="rnd" cmpd="sng" w="12700">
              <a:solidFill>
                <a:srgbClr val="399D4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2"/>
            <p:cNvSpPr txBox="1"/>
            <p:nvPr/>
          </p:nvSpPr>
          <p:spPr>
            <a:xfrm>
              <a:off x="0" y="623169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Instalación SIMIO</a:t>
              </a:r>
              <a:endParaRPr/>
            </a:p>
          </p:txBody>
        </p:sp>
        <p:cxnSp>
          <p:nvCxnSpPr>
            <p:cNvPr id="109" name="Google Shape;109;p2"/>
            <p:cNvCxnSpPr/>
            <p:nvPr/>
          </p:nvCxnSpPr>
          <p:spPr>
            <a:xfrm>
              <a:off x="0" y="7322171"/>
              <a:ext cx="8103830" cy="0"/>
            </a:xfrm>
            <a:prstGeom prst="straightConnector1">
              <a:avLst/>
            </a:prstGeom>
            <a:noFill/>
            <a:ln cap="rnd" cmpd="sng" w="12700">
              <a:solidFill>
                <a:srgbClr val="399D4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" name="Google Shape;110;p2"/>
            <p:cNvSpPr txBox="1"/>
            <p:nvPr/>
          </p:nvSpPr>
          <p:spPr>
            <a:xfrm>
              <a:off x="0" y="7803900"/>
              <a:ext cx="8103830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Tarea #1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/>
          <p:nvPr/>
        </p:nvSpPr>
        <p:spPr>
          <a:xfrm>
            <a:off x="0" y="-143432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2407334" y="4208502"/>
            <a:ext cx="3843557" cy="2299227"/>
          </a:xfrm>
          <a:custGeom>
            <a:rect b="b" l="l" r="r" t="t"/>
            <a:pathLst>
              <a:path extrusionOk="0" h="2299227" w="3843557">
                <a:moveTo>
                  <a:pt x="0" y="0"/>
                </a:moveTo>
                <a:lnTo>
                  <a:pt x="3843557" y="0"/>
                </a:lnTo>
                <a:lnTo>
                  <a:pt x="3843557" y="2299227"/>
                </a:lnTo>
                <a:lnTo>
                  <a:pt x="0" y="2299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20"/>
          <p:cNvSpPr/>
          <p:nvPr/>
        </p:nvSpPr>
        <p:spPr>
          <a:xfrm>
            <a:off x="11312901" y="4331444"/>
            <a:ext cx="4339473" cy="2435529"/>
          </a:xfrm>
          <a:custGeom>
            <a:rect b="b" l="l" r="r" t="t"/>
            <a:pathLst>
              <a:path extrusionOk="0" h="2435529" w="4339473">
                <a:moveTo>
                  <a:pt x="0" y="0"/>
                </a:moveTo>
                <a:lnTo>
                  <a:pt x="4339473" y="0"/>
                </a:lnTo>
                <a:lnTo>
                  <a:pt x="4339473" y="2435529"/>
                </a:lnTo>
                <a:lnTo>
                  <a:pt x="0" y="2435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20"/>
          <p:cNvSpPr txBox="1"/>
          <p:nvPr/>
        </p:nvSpPr>
        <p:spPr>
          <a:xfrm>
            <a:off x="485555" y="2334260"/>
            <a:ext cx="768711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Labes - Etiquetas</a:t>
            </a:r>
            <a:endParaRPr/>
          </a:p>
        </p:txBody>
      </p:sp>
      <p:sp>
        <p:nvSpPr>
          <p:cNvPr id="288" name="Google Shape;288;p20"/>
          <p:cNvSpPr txBox="1"/>
          <p:nvPr/>
        </p:nvSpPr>
        <p:spPr>
          <a:xfrm>
            <a:off x="9144000" y="1324244"/>
            <a:ext cx="8677275" cy="2323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Estos elementos se utilizan para mostrar información adicional o algún dato dentro del modelo de simulación. Son útiles para realizar anotaciones, hacer aclaraciones, identificar componentes o visualizar valores numéricos o variables.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0" y="-143432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1485328" y="2680072"/>
            <a:ext cx="5687568" cy="4926856"/>
          </a:xfrm>
          <a:custGeom>
            <a:rect b="b" l="l" r="r" t="t"/>
            <a:pathLst>
              <a:path extrusionOk="0" h="4926856" w="5687568">
                <a:moveTo>
                  <a:pt x="0" y="0"/>
                </a:moveTo>
                <a:lnTo>
                  <a:pt x="5687569" y="0"/>
                </a:lnTo>
                <a:lnTo>
                  <a:pt x="5687569" y="4926856"/>
                </a:lnTo>
                <a:lnTo>
                  <a:pt x="0" y="4926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1"/>
          <p:cNvSpPr txBox="1"/>
          <p:nvPr/>
        </p:nvSpPr>
        <p:spPr>
          <a:xfrm>
            <a:off x="485555" y="899940"/>
            <a:ext cx="768711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Floor Label</a:t>
            </a:r>
            <a:endParaRPr/>
          </a:p>
        </p:txBody>
      </p:sp>
      <p:sp>
        <p:nvSpPr>
          <p:cNvPr id="296" name="Google Shape;296;p21"/>
          <p:cNvSpPr txBox="1"/>
          <p:nvPr/>
        </p:nvSpPr>
        <p:spPr>
          <a:xfrm>
            <a:off x="9328412" y="2786380"/>
            <a:ext cx="8677275" cy="46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La etiqueta de planta es una etiqueta especial que se utiliza para agregar información a un nivel de planta específico del modelo. En modelos 3D que representan instalaciones complejas o sistemas con múltiples niveles.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Se pueden usar etiquetas de planta para identificar y describir las características de cada nivel. Esto ayuda a mejorar la navegación y la comprensión del modelo en entornos tridimensionales.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/>
          <p:nvPr/>
        </p:nvSpPr>
        <p:spPr>
          <a:xfrm>
            <a:off x="0" y="-143432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10013227" y="5721586"/>
            <a:ext cx="6458312" cy="2914313"/>
          </a:xfrm>
          <a:custGeom>
            <a:rect b="b" l="l" r="r" t="t"/>
            <a:pathLst>
              <a:path extrusionOk="0" h="2914313" w="6458312">
                <a:moveTo>
                  <a:pt x="0" y="0"/>
                </a:moveTo>
                <a:lnTo>
                  <a:pt x="6458312" y="0"/>
                </a:lnTo>
                <a:lnTo>
                  <a:pt x="6458312" y="2914313"/>
                </a:lnTo>
                <a:lnTo>
                  <a:pt x="0" y="291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2"/>
          <p:cNvSpPr/>
          <p:nvPr/>
        </p:nvSpPr>
        <p:spPr>
          <a:xfrm>
            <a:off x="1309784" y="2293140"/>
            <a:ext cx="6406828" cy="6342759"/>
          </a:xfrm>
          <a:custGeom>
            <a:rect b="b" l="l" r="r" t="t"/>
            <a:pathLst>
              <a:path extrusionOk="0" h="6342759" w="6406828">
                <a:moveTo>
                  <a:pt x="0" y="0"/>
                </a:moveTo>
                <a:lnTo>
                  <a:pt x="6406827" y="0"/>
                </a:lnTo>
                <a:lnTo>
                  <a:pt x="6406827" y="6342759"/>
                </a:lnTo>
                <a:lnTo>
                  <a:pt x="0" y="6342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2"/>
          <p:cNvSpPr txBox="1"/>
          <p:nvPr/>
        </p:nvSpPr>
        <p:spPr>
          <a:xfrm>
            <a:off x="485555" y="899940"/>
            <a:ext cx="768711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Floor Label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9144000" y="1367298"/>
            <a:ext cx="8677275" cy="419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Se hace uso de las siguientes etiquetas para modificar la apariencia del texto: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&lt;b&gt;&lt;/b&gt; para colocarnegrita.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&lt;i&gt;&lt;/i&gt; para colocarcursiva.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&lt;u&gt;&lt;/u&gt; para colocarsubrayado.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&lt;color&gt;&lt;/color&gt; para cambiarel color de texto.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Por ejemplo: &lt;red&gt;&lt;/red&gt;, &lt;blue&gt;&lt;/blue&gt;, etc.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&lt;font name=””&gt;&lt;/font&gt; para cambiar la fuente.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/>
          <p:nvPr/>
        </p:nvSpPr>
        <p:spPr>
          <a:xfrm>
            <a:off x="0" y="-143432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10790864" y="5324301"/>
            <a:ext cx="5383547" cy="2826362"/>
          </a:xfrm>
          <a:custGeom>
            <a:rect b="b" l="l" r="r" t="t"/>
            <a:pathLst>
              <a:path extrusionOk="0" h="2826362" w="5383547">
                <a:moveTo>
                  <a:pt x="0" y="0"/>
                </a:moveTo>
                <a:lnTo>
                  <a:pt x="5383547" y="0"/>
                </a:lnTo>
                <a:lnTo>
                  <a:pt x="5383547" y="2826362"/>
                </a:lnTo>
                <a:lnTo>
                  <a:pt x="0" y="282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3"/>
          <p:cNvSpPr/>
          <p:nvPr/>
        </p:nvSpPr>
        <p:spPr>
          <a:xfrm>
            <a:off x="1170499" y="2371215"/>
            <a:ext cx="6317227" cy="6356958"/>
          </a:xfrm>
          <a:custGeom>
            <a:rect b="b" l="l" r="r" t="t"/>
            <a:pathLst>
              <a:path extrusionOk="0" h="6356958" w="6317227">
                <a:moveTo>
                  <a:pt x="0" y="0"/>
                </a:moveTo>
                <a:lnTo>
                  <a:pt x="6317227" y="0"/>
                </a:lnTo>
                <a:lnTo>
                  <a:pt x="631722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3"/>
          <p:cNvSpPr txBox="1"/>
          <p:nvPr/>
        </p:nvSpPr>
        <p:spPr>
          <a:xfrm>
            <a:off x="485555" y="899940"/>
            <a:ext cx="768711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Floor Label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9144000" y="1600661"/>
            <a:ext cx="8677275" cy="372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Si lo que queremos es mostrar un valor que puede cambiar en tiempo de ejecución, lo introducimos entre llaves {}.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Por ejemplo: 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{RealState1},{Server1.Capacity.ScheduledUtilization}, etc.</a:t>
            </a:r>
            <a:endParaRPr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49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4"/>
          <p:cNvGrpSpPr/>
          <p:nvPr/>
        </p:nvGrpSpPr>
        <p:grpSpPr>
          <a:xfrm>
            <a:off x="11613450" y="1644074"/>
            <a:ext cx="5325084" cy="6998853"/>
            <a:chOff x="0" y="0"/>
            <a:chExt cx="7100113" cy="9331804"/>
          </a:xfrm>
        </p:grpSpPr>
        <p:sp>
          <p:nvSpPr>
            <p:cNvPr id="320" name="Google Shape;320;p24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1" name="Google Shape;321;p24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22" name="Google Shape;322;p24"/>
          <p:cNvSpPr/>
          <p:nvPr/>
        </p:nvSpPr>
        <p:spPr>
          <a:xfrm>
            <a:off x="2482032" y="5143500"/>
            <a:ext cx="6661968" cy="2331689"/>
          </a:xfrm>
          <a:custGeom>
            <a:rect b="b" l="l" r="r" t="t"/>
            <a:pathLst>
              <a:path extrusionOk="0" h="2331689" w="6661968">
                <a:moveTo>
                  <a:pt x="0" y="0"/>
                </a:moveTo>
                <a:lnTo>
                  <a:pt x="6661968" y="0"/>
                </a:lnTo>
                <a:lnTo>
                  <a:pt x="6661968" y="2331689"/>
                </a:lnTo>
                <a:lnTo>
                  <a:pt x="0" y="233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3" name="Google Shape;323;p24"/>
          <p:cNvGrpSpPr/>
          <p:nvPr/>
        </p:nvGrpSpPr>
        <p:grpSpPr>
          <a:xfrm>
            <a:off x="1616926" y="2443194"/>
            <a:ext cx="9238327" cy="2338724"/>
            <a:chOff x="0" y="0"/>
            <a:chExt cx="12317770" cy="3118299"/>
          </a:xfrm>
        </p:grpSpPr>
        <p:sp>
          <p:nvSpPr>
            <p:cNvPr id="324" name="Google Shape;324;p24"/>
            <p:cNvSpPr txBox="1"/>
            <p:nvPr/>
          </p:nvSpPr>
          <p:spPr>
            <a:xfrm>
              <a:off x="0" y="0"/>
              <a:ext cx="1231777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Instalación Simio </a:t>
              </a:r>
              <a:endParaRPr/>
            </a:p>
          </p:txBody>
        </p:sp>
        <p:sp>
          <p:nvSpPr>
            <p:cNvPr id="325" name="Google Shape;325;p24"/>
            <p:cNvSpPr txBox="1"/>
            <p:nvPr/>
          </p:nvSpPr>
          <p:spPr>
            <a:xfrm>
              <a:off x="0" y="2615167"/>
              <a:ext cx="1231777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5"/>
          <p:cNvGrpSpPr/>
          <p:nvPr/>
        </p:nvGrpSpPr>
        <p:grpSpPr>
          <a:xfrm>
            <a:off x="11613450" y="1644074"/>
            <a:ext cx="5325084" cy="6998853"/>
            <a:chOff x="0" y="0"/>
            <a:chExt cx="7100113" cy="9331804"/>
          </a:xfrm>
        </p:grpSpPr>
        <p:sp>
          <p:nvSpPr>
            <p:cNvPr id="331" name="Google Shape;331;p25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2" name="Google Shape;332;p25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33" name="Google Shape;333;p25"/>
          <p:cNvSpPr/>
          <p:nvPr/>
        </p:nvSpPr>
        <p:spPr>
          <a:xfrm>
            <a:off x="2686935" y="6762232"/>
            <a:ext cx="6661968" cy="2331689"/>
          </a:xfrm>
          <a:custGeom>
            <a:rect b="b" l="l" r="r" t="t"/>
            <a:pathLst>
              <a:path extrusionOk="0" h="2331689" w="6661968">
                <a:moveTo>
                  <a:pt x="0" y="0"/>
                </a:moveTo>
                <a:lnTo>
                  <a:pt x="6661968" y="0"/>
                </a:lnTo>
                <a:lnTo>
                  <a:pt x="6661968" y="2331689"/>
                </a:lnTo>
                <a:lnTo>
                  <a:pt x="0" y="233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4" name="Google Shape;334;p25"/>
          <p:cNvGrpSpPr/>
          <p:nvPr/>
        </p:nvGrpSpPr>
        <p:grpSpPr>
          <a:xfrm>
            <a:off x="1596436" y="1459661"/>
            <a:ext cx="9238327" cy="2338724"/>
            <a:chOff x="0" y="0"/>
            <a:chExt cx="12317770" cy="3118299"/>
          </a:xfrm>
        </p:grpSpPr>
        <p:sp>
          <p:nvSpPr>
            <p:cNvPr id="335" name="Google Shape;335;p25"/>
            <p:cNvSpPr txBox="1"/>
            <p:nvPr/>
          </p:nvSpPr>
          <p:spPr>
            <a:xfrm>
              <a:off x="0" y="0"/>
              <a:ext cx="1231777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Enlace de descarga</a:t>
              </a:r>
              <a:endParaRPr/>
            </a:p>
          </p:txBody>
        </p:sp>
        <p:sp>
          <p:nvSpPr>
            <p:cNvPr id="336" name="Google Shape;336;p25"/>
            <p:cNvSpPr txBox="1"/>
            <p:nvPr/>
          </p:nvSpPr>
          <p:spPr>
            <a:xfrm>
              <a:off x="0" y="2615167"/>
              <a:ext cx="1231777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25"/>
          <p:cNvGrpSpPr/>
          <p:nvPr/>
        </p:nvGrpSpPr>
        <p:grpSpPr>
          <a:xfrm>
            <a:off x="1596436" y="4063180"/>
            <a:ext cx="9238327" cy="2319674"/>
            <a:chOff x="0" y="0"/>
            <a:chExt cx="12317770" cy="3092899"/>
          </a:xfrm>
        </p:grpSpPr>
        <p:sp>
          <p:nvSpPr>
            <p:cNvPr id="338" name="Google Shape;338;p25"/>
            <p:cNvSpPr txBox="1"/>
            <p:nvPr/>
          </p:nvSpPr>
          <p:spPr>
            <a:xfrm>
              <a:off x="0" y="0"/>
              <a:ext cx="12317770" cy="16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https://cdn.simio.com/software/Simio-17.261.39190.zip </a:t>
              </a:r>
              <a:endParaRPr/>
            </a:p>
          </p:txBody>
        </p:sp>
        <p:sp>
          <p:nvSpPr>
            <p:cNvPr id="339" name="Google Shape;339;p25"/>
            <p:cNvSpPr txBox="1"/>
            <p:nvPr/>
          </p:nvSpPr>
          <p:spPr>
            <a:xfrm>
              <a:off x="0" y="2589767"/>
              <a:ext cx="1231777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6"/>
          <p:cNvGrpSpPr/>
          <p:nvPr/>
        </p:nvGrpSpPr>
        <p:grpSpPr>
          <a:xfrm>
            <a:off x="12792323" y="1644074"/>
            <a:ext cx="5325084" cy="6998853"/>
            <a:chOff x="0" y="0"/>
            <a:chExt cx="7100113" cy="9331804"/>
          </a:xfrm>
        </p:grpSpPr>
        <p:sp>
          <p:nvSpPr>
            <p:cNvPr id="345" name="Google Shape;345;p26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26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47" name="Google Shape;347;p26"/>
          <p:cNvGrpSpPr/>
          <p:nvPr/>
        </p:nvGrpSpPr>
        <p:grpSpPr>
          <a:xfrm>
            <a:off x="1473494" y="732228"/>
            <a:ext cx="9238327" cy="4777124"/>
            <a:chOff x="0" y="0"/>
            <a:chExt cx="12317770" cy="6369499"/>
          </a:xfrm>
        </p:grpSpPr>
        <p:sp>
          <p:nvSpPr>
            <p:cNvPr id="348" name="Google Shape;348;p26"/>
            <p:cNvSpPr txBox="1"/>
            <p:nvPr/>
          </p:nvSpPr>
          <p:spPr>
            <a:xfrm>
              <a:off x="0" y="0"/>
              <a:ext cx="12317770" cy="48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Requisitos para los coordinadores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0" y="5866367"/>
              <a:ext cx="1231777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6"/>
          <p:cNvGrpSpPr/>
          <p:nvPr/>
        </p:nvGrpSpPr>
        <p:grpSpPr>
          <a:xfrm>
            <a:off x="521531" y="3596661"/>
            <a:ext cx="12270792" cy="6515806"/>
            <a:chOff x="0" y="-9525"/>
            <a:chExt cx="16361055" cy="8687741"/>
          </a:xfrm>
        </p:grpSpPr>
        <p:sp>
          <p:nvSpPr>
            <p:cNvPr id="351" name="Google Shape;351;p26"/>
            <p:cNvSpPr txBox="1"/>
            <p:nvPr/>
          </p:nvSpPr>
          <p:spPr>
            <a:xfrm>
              <a:off x="0" y="-9525"/>
              <a:ext cx="16361055" cy="7297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Tener instalado AnyDesk.</a:t>
              </a:r>
              <a:endParaRPr/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Una vez instalada la licencia, NO se puede desinstalar el programa ni formatear la computadora.</a:t>
              </a:r>
              <a:endParaRPr/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Al finalizar el semestre, deben retirar la licencia de SIMIO.</a:t>
              </a:r>
              <a:endParaRPr/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En caso de incumplir alguna de estas indicaciones, se aplicará una sanción al grupo.</a:t>
              </a:r>
              <a:endParaRPr/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26"/>
            <p:cNvSpPr txBox="1"/>
            <p:nvPr/>
          </p:nvSpPr>
          <p:spPr>
            <a:xfrm>
              <a:off x="0" y="8215789"/>
              <a:ext cx="16361055" cy="462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/>
        </p:nvSpPr>
        <p:spPr>
          <a:xfrm>
            <a:off x="1028700" y="1257453"/>
            <a:ext cx="7010767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Conceptos clave aprendidos</a:t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10282646" y="0"/>
            <a:ext cx="8005354" cy="10287000"/>
          </a:xfrm>
          <a:custGeom>
            <a:rect b="b" l="l" r="r" t="t"/>
            <a:pathLst>
              <a:path extrusionOk="0"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64" l="0" r="0" t="-8363"/>
            </a:stretch>
          </a:blipFill>
          <a:ln>
            <a:noFill/>
          </a:ln>
        </p:spPr>
      </p:sp>
      <p:grpSp>
        <p:nvGrpSpPr>
          <p:cNvPr id="359" name="Google Shape;359;p27"/>
          <p:cNvGrpSpPr/>
          <p:nvPr/>
        </p:nvGrpSpPr>
        <p:grpSpPr>
          <a:xfrm>
            <a:off x="521531" y="4341993"/>
            <a:ext cx="12270792" cy="5025141"/>
            <a:chOff x="0" y="-9525"/>
            <a:chExt cx="16361055" cy="6700188"/>
          </a:xfrm>
        </p:grpSpPr>
        <p:sp>
          <p:nvSpPr>
            <p:cNvPr id="360" name="Google Shape;360;p27"/>
            <p:cNvSpPr txBox="1"/>
            <p:nvPr/>
          </p:nvSpPr>
          <p:spPr>
            <a:xfrm>
              <a:off x="0" y="-9525"/>
              <a:ext cx="16361055" cy="5309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Componentes de SIMIO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Datos para simular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Paths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Connectors 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Labels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Source y Sink </a:t>
              </a:r>
              <a:endParaRPr/>
            </a:p>
            <a:p>
              <a:pPr indent="-351963" lvl="1" marL="703925" marR="0" rtl="0" algn="just">
                <a:lnSpc>
                  <a:spcPct val="12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3259"/>
                <a:buFont typeface="Arial"/>
                <a:buChar char="•"/>
              </a:pPr>
              <a:r>
                <a:rPr b="0" i="0" lang="en-US" sz="325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Nodos</a:t>
              </a:r>
              <a:endParaRPr/>
            </a:p>
          </p:txBody>
        </p:sp>
        <p:sp>
          <p:nvSpPr>
            <p:cNvPr id="361" name="Google Shape;361;p27"/>
            <p:cNvSpPr txBox="1"/>
            <p:nvPr/>
          </p:nvSpPr>
          <p:spPr>
            <a:xfrm>
              <a:off x="0" y="6228236"/>
              <a:ext cx="16361055" cy="462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/>
        </p:nvSpPr>
        <p:spPr>
          <a:xfrm>
            <a:off x="9757154" y="1579799"/>
            <a:ext cx="7034868" cy="182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Valor de la semana</a:t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0" y="0"/>
            <a:ext cx="8005354" cy="10287000"/>
          </a:xfrm>
          <a:custGeom>
            <a:rect b="b" l="l" r="r" t="t"/>
            <a:pathLst>
              <a:path extrusionOk="0"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252" r="-46250" t="0"/>
            </a:stretch>
          </a:blipFill>
          <a:ln>
            <a:noFill/>
          </a:ln>
        </p:spPr>
      </p:sp>
      <p:sp>
        <p:nvSpPr>
          <p:cNvPr id="368" name="Google Shape;368;p28"/>
          <p:cNvSpPr txBox="1"/>
          <p:nvPr/>
        </p:nvSpPr>
        <p:spPr>
          <a:xfrm>
            <a:off x="9757154" y="5217197"/>
            <a:ext cx="7034868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Respeto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9"/>
          <p:cNvGrpSpPr/>
          <p:nvPr/>
        </p:nvGrpSpPr>
        <p:grpSpPr>
          <a:xfrm>
            <a:off x="1514475" y="3322628"/>
            <a:ext cx="9238327" cy="3538874"/>
            <a:chOff x="0" y="0"/>
            <a:chExt cx="12317770" cy="4718499"/>
          </a:xfrm>
        </p:grpSpPr>
        <p:sp>
          <p:nvSpPr>
            <p:cNvPr id="374" name="Google Shape;374;p29"/>
            <p:cNvSpPr txBox="1"/>
            <p:nvPr/>
          </p:nvSpPr>
          <p:spPr>
            <a:xfrm>
              <a:off x="0" y="0"/>
              <a:ext cx="1231777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Referencias </a:t>
              </a:r>
              <a:endParaRPr/>
            </a:p>
          </p:txBody>
        </p:sp>
        <p:sp>
          <p:nvSpPr>
            <p:cNvPr id="375" name="Google Shape;375;p29"/>
            <p:cNvSpPr txBox="1"/>
            <p:nvPr/>
          </p:nvSpPr>
          <p:spPr>
            <a:xfrm>
              <a:off x="0" y="2615167"/>
              <a:ext cx="12317770" cy="210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48284" lvl="1" marL="49657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Laguna, Manuel; Marklund, Johan. Business Process Modeling, Simulation and Design – 3era Edición. CRC Press. 2019</a:t>
              </a:r>
              <a:endParaRPr/>
            </a:p>
            <a:p>
              <a:pPr indent="-248284" lvl="1" marL="496569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2299"/>
                <a:buFont typeface="Arial"/>
                <a:buChar char="•"/>
              </a:pPr>
              <a:r>
                <a:rPr b="0" i="0" lang="en-US" sz="22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Law, Averill M. Simulation Modeling &amp; Analysis – 4ta Edición. McGraw Hill, New York, USA 2007</a:t>
              </a: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>
            <a:off x="11613450" y="1644074"/>
            <a:ext cx="5325084" cy="6998853"/>
            <a:chOff x="0" y="0"/>
            <a:chExt cx="7100113" cy="9331804"/>
          </a:xfrm>
        </p:grpSpPr>
        <p:sp>
          <p:nvSpPr>
            <p:cNvPr id="377" name="Google Shape;377;p29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8" name="Google Shape;378;p29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1514475" y="3922703"/>
            <a:ext cx="9238327" cy="2338724"/>
            <a:chOff x="0" y="0"/>
            <a:chExt cx="12317770" cy="3118299"/>
          </a:xfrm>
        </p:grpSpPr>
        <p:sp>
          <p:nvSpPr>
            <p:cNvPr id="116" name="Google Shape;116;p3"/>
            <p:cNvSpPr txBox="1"/>
            <p:nvPr/>
          </p:nvSpPr>
          <p:spPr>
            <a:xfrm>
              <a:off x="0" y="0"/>
              <a:ext cx="1231777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Asignación a DTT</a:t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2615167"/>
              <a:ext cx="1231777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https://forms.gle/CiyvoT3sATb4G6Bn7 </a:t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11613450" y="1644074"/>
            <a:ext cx="5325084" cy="6998853"/>
            <a:chOff x="0" y="0"/>
            <a:chExt cx="7100113" cy="9331804"/>
          </a:xfrm>
        </p:grpSpPr>
        <p:sp>
          <p:nvSpPr>
            <p:cNvPr id="119" name="Google Shape;119;p3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0" name="Google Shape;120;p3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/>
          <p:nvPr/>
        </p:nvSpPr>
        <p:spPr>
          <a:xfrm>
            <a:off x="1028700" y="507663"/>
            <a:ext cx="2599435" cy="3371142"/>
          </a:xfrm>
          <a:custGeom>
            <a:rect b="b" l="l" r="r" t="t"/>
            <a:pathLst>
              <a:path extrusionOk="0" h="3371142" w="2599435">
                <a:moveTo>
                  <a:pt x="0" y="0"/>
                </a:moveTo>
                <a:lnTo>
                  <a:pt x="2599435" y="0"/>
                </a:lnTo>
                <a:lnTo>
                  <a:pt x="2599435" y="3371143"/>
                </a:lnTo>
                <a:lnTo>
                  <a:pt x="0" y="3371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4" name="Google Shape;384;p30"/>
          <p:cNvGrpSpPr/>
          <p:nvPr/>
        </p:nvGrpSpPr>
        <p:grpSpPr>
          <a:xfrm>
            <a:off x="6773554" y="3878806"/>
            <a:ext cx="5088626" cy="2533199"/>
            <a:chOff x="0" y="0"/>
            <a:chExt cx="6784835" cy="3377598"/>
          </a:xfrm>
        </p:grpSpPr>
        <p:sp>
          <p:nvSpPr>
            <p:cNvPr id="385" name="Google Shape;385;p30"/>
            <p:cNvSpPr txBox="1"/>
            <p:nvPr/>
          </p:nvSpPr>
          <p:spPr>
            <a:xfrm>
              <a:off x="0" y="0"/>
              <a:ext cx="6784835" cy="18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¿Dudas?</a:t>
              </a:r>
              <a:endParaRPr/>
            </a:p>
          </p:txBody>
        </p:sp>
        <p:sp>
          <p:nvSpPr>
            <p:cNvPr id="386" name="Google Shape;386;p30"/>
            <p:cNvSpPr txBox="1"/>
            <p:nvPr/>
          </p:nvSpPr>
          <p:spPr>
            <a:xfrm>
              <a:off x="0" y="2830440"/>
              <a:ext cx="6784835" cy="547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0"/>
          <p:cNvSpPr txBox="1"/>
          <p:nvPr/>
        </p:nvSpPr>
        <p:spPr>
          <a:xfrm>
            <a:off x="3503052" y="6667120"/>
            <a:ext cx="11629629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Recuerda que tenemos nuestro foro semanal donde puedes</a:t>
            </a:r>
            <a:endParaRPr/>
          </a:p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EFB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1514475" y="3518843"/>
            <a:ext cx="9238327" cy="3146444"/>
            <a:chOff x="0" y="0"/>
            <a:chExt cx="12317770" cy="4195259"/>
          </a:xfrm>
        </p:grpSpPr>
        <p:sp>
          <p:nvSpPr>
            <p:cNvPr id="126" name="Google Shape;126;p4"/>
            <p:cNvSpPr txBox="1"/>
            <p:nvPr/>
          </p:nvSpPr>
          <p:spPr>
            <a:xfrm>
              <a:off x="0" y="0"/>
              <a:ext cx="1231777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 de la semana</a:t>
              </a: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0" y="2596117"/>
              <a:ext cx="12317770" cy="15991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https://www.youtube.com/watch?v=ruMQI4sLgRA&amp;t=1s</a:t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11613450" y="1644074"/>
            <a:ext cx="5325084" cy="6998853"/>
            <a:chOff x="0" y="0"/>
            <a:chExt cx="7100113" cy="9331804"/>
          </a:xfrm>
        </p:grpSpPr>
        <p:sp>
          <p:nvSpPr>
            <p:cNvPr id="129" name="Google Shape;129;p4"/>
            <p:cNvSpPr/>
            <p:nvPr/>
          </p:nvSpPr>
          <p:spPr>
            <a:xfrm>
              <a:off x="0" y="5161799"/>
              <a:ext cx="6929012" cy="4170005"/>
            </a:xfrm>
            <a:custGeom>
              <a:rect b="b" l="l" r="r" t="t"/>
              <a:pathLst>
                <a:path extrusionOk="0"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0" name="Google Shape;130;p4"/>
            <p:cNvSpPr/>
            <p:nvPr/>
          </p:nvSpPr>
          <p:spPr>
            <a:xfrm>
              <a:off x="2435115" y="0"/>
              <a:ext cx="4664998" cy="6212468"/>
            </a:xfrm>
            <a:custGeom>
              <a:rect b="b" l="l" r="r" t="t"/>
              <a:pathLst>
                <a:path extrusionOk="0"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0929211" y="3794089"/>
            <a:ext cx="5409656" cy="5409656"/>
          </a:xfrm>
          <a:custGeom>
            <a:rect b="b" l="l" r="r" t="t"/>
            <a:pathLst>
              <a:path extrusionOk="0" h="5409656" w="5409656">
                <a:moveTo>
                  <a:pt x="0" y="0"/>
                </a:moveTo>
                <a:lnTo>
                  <a:pt x="5409656" y="0"/>
                </a:lnTo>
                <a:lnTo>
                  <a:pt x="5409656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7" name="Google Shape;137;p5"/>
          <p:cNvGrpSpPr/>
          <p:nvPr/>
        </p:nvGrpSpPr>
        <p:grpSpPr>
          <a:xfrm>
            <a:off x="1616485" y="3148797"/>
            <a:ext cx="6238875" cy="3949878"/>
            <a:chOff x="0" y="-9525"/>
            <a:chExt cx="8318500" cy="5266504"/>
          </a:xfrm>
        </p:grpSpPr>
        <p:sp>
          <p:nvSpPr>
            <p:cNvPr id="138" name="Google Shape;138;p5"/>
            <p:cNvSpPr txBox="1"/>
            <p:nvPr/>
          </p:nvSpPr>
          <p:spPr>
            <a:xfrm>
              <a:off x="0" y="-9525"/>
              <a:ext cx="8318500" cy="3032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449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Grupos del laboratorio</a:t>
              </a:r>
              <a:endParaRPr/>
            </a:p>
          </p:txBody>
        </p:sp>
        <p:sp>
          <p:nvSpPr>
            <p:cNvPr id="139" name="Google Shape;139;p5"/>
            <p:cNvSpPr txBox="1"/>
            <p:nvPr/>
          </p:nvSpPr>
          <p:spPr>
            <a:xfrm>
              <a:off x="0" y="4688442"/>
              <a:ext cx="8318500" cy="568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96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5"/>
          <p:cNvSpPr txBox="1"/>
          <p:nvPr/>
        </p:nvSpPr>
        <p:spPr>
          <a:xfrm>
            <a:off x="10514601" y="1479541"/>
            <a:ext cx="623887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https://docs.google.com/spreadsheets/d/1zTwRu2fGoEBqvyrt7FOCvom66bWqiqR-3orzsRpqXuA/edit?usp=sharing 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10514601" y="6118552"/>
            <a:ext cx="623887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6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9D4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6"/>
          <p:cNvGrpSpPr/>
          <p:nvPr/>
        </p:nvGrpSpPr>
        <p:grpSpPr>
          <a:xfrm>
            <a:off x="6145725" y="859158"/>
            <a:ext cx="11113575" cy="3350974"/>
            <a:chOff x="0" y="0"/>
            <a:chExt cx="14818100" cy="4467965"/>
          </a:xfrm>
        </p:grpSpPr>
        <p:sp>
          <p:nvSpPr>
            <p:cNvPr id="147" name="Google Shape;147;p6"/>
            <p:cNvSpPr txBox="1"/>
            <p:nvPr/>
          </p:nvSpPr>
          <p:spPr>
            <a:xfrm>
              <a:off x="0" y="0"/>
              <a:ext cx="14818100" cy="16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205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Que es la modelación?</a:t>
              </a:r>
              <a:endParaRPr/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0" y="2439140"/>
              <a:ext cx="14818100" cy="202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68" u="none" cap="none" strike="noStrike">
                  <a:solidFill>
                    <a:srgbClr val="A1EFB2"/>
                  </a:solidFill>
                  <a:latin typeface="Open Sans"/>
                  <a:ea typeface="Open Sans"/>
                  <a:cs typeface="Open Sans"/>
                  <a:sym typeface="Open Sans"/>
                </a:rPr>
                <a:t>Es una representación simplificada de la realidad en la que aparecen algunas de sus propiedades.</a:t>
              </a:r>
              <a:endParaRPr/>
            </a:p>
            <a:p>
              <a:pPr indent="0" lvl="0" marL="0" marR="0" rtl="0" algn="just">
                <a:lnSpc>
                  <a:spcPct val="12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368" u="none" cap="none" strike="noStrike">
                <a:solidFill>
                  <a:srgbClr val="A1EF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0" y="0"/>
            <a:ext cx="5459458" cy="10287000"/>
          </a:xfrm>
          <a:custGeom>
            <a:rect b="b" l="l" r="r" t="t"/>
            <a:pathLst>
              <a:path extrusionOk="0" h="10287000" w="5459458">
                <a:moveTo>
                  <a:pt x="0" y="0"/>
                </a:moveTo>
                <a:lnTo>
                  <a:pt x="5459458" y="0"/>
                </a:lnTo>
                <a:lnTo>
                  <a:pt x="5459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067" r="-16544" t="0"/>
            </a:stretch>
          </a:blipFill>
          <a:ln>
            <a:noFill/>
          </a:ln>
        </p:spPr>
      </p:sp>
      <p:sp>
        <p:nvSpPr>
          <p:cNvPr id="150" name="Google Shape;150;p6"/>
          <p:cNvSpPr txBox="1"/>
          <p:nvPr/>
        </p:nvSpPr>
        <p:spPr>
          <a:xfrm>
            <a:off x="6145725" y="4963061"/>
            <a:ext cx="11113575" cy="771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3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un objeto, concepto o conjunto de relaciones que se utiliza para representar y estudiar de forma simple y comprensible unaporción de la realidad empirica.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6145725" y="6004973"/>
            <a:ext cx="11113575" cy="194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3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una técnica para tratar con la complejidad inherente a lossistemas. El uso de modelos ayuda al ingeniero de software a "visualizar" elsistema a construir. Además, losmodelos de un nivel de abstracción mayor pueden utilizarse para la comunicación con elcliente. Las herramientas de modelado y las de ingenierra de software automatizada pueden ayudar a verificar la corrección del modelo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/>
        </p:nvSpPr>
        <p:spPr>
          <a:xfrm>
            <a:off x="1703996" y="607607"/>
            <a:ext cx="14880008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¿Qué datos son necesarios para una simulación?</a:t>
            </a:r>
            <a:endParaRPr/>
          </a:p>
        </p:txBody>
      </p:sp>
      <p:grpSp>
        <p:nvGrpSpPr>
          <p:cNvPr id="157" name="Google Shape;157;p7"/>
          <p:cNvGrpSpPr/>
          <p:nvPr/>
        </p:nvGrpSpPr>
        <p:grpSpPr>
          <a:xfrm>
            <a:off x="7104671" y="3248761"/>
            <a:ext cx="4078658" cy="2070404"/>
            <a:chOff x="0" y="0"/>
            <a:chExt cx="5438211" cy="2760539"/>
          </a:xfrm>
        </p:grpSpPr>
        <p:sp>
          <p:nvSpPr>
            <p:cNvPr id="158" name="Google Shape;158;p7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Conocer las tasas de llegada.</a:t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60" name="Google Shape;160;p7"/>
          <p:cNvGrpSpPr/>
          <p:nvPr/>
        </p:nvGrpSpPr>
        <p:grpSpPr>
          <a:xfrm>
            <a:off x="7104671" y="6274268"/>
            <a:ext cx="4078658" cy="2070404"/>
            <a:chOff x="0" y="0"/>
            <a:chExt cx="5438211" cy="2760539"/>
          </a:xfrm>
        </p:grpSpPr>
        <p:sp>
          <p:nvSpPr>
            <p:cNvPr id="161" name="Google Shape;161;p7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Conocer las horas de trabajo.</a:t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63" name="Google Shape;163;p7"/>
          <p:cNvGrpSpPr/>
          <p:nvPr/>
        </p:nvGrpSpPr>
        <p:grpSpPr>
          <a:xfrm>
            <a:off x="12507304" y="3248761"/>
            <a:ext cx="4078658" cy="2070404"/>
            <a:chOff x="0" y="0"/>
            <a:chExt cx="5438211" cy="2760539"/>
          </a:xfrm>
        </p:grpSpPr>
        <p:sp>
          <p:nvSpPr>
            <p:cNvPr id="164" name="Google Shape;164;p7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Conocer las tasas de servicio.</a:t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66" name="Google Shape;166;p7"/>
          <p:cNvGrpSpPr/>
          <p:nvPr/>
        </p:nvGrpSpPr>
        <p:grpSpPr>
          <a:xfrm>
            <a:off x="2052540" y="3248761"/>
            <a:ext cx="4078658" cy="2070404"/>
            <a:chOff x="0" y="0"/>
            <a:chExt cx="5438211" cy="2760539"/>
          </a:xfrm>
        </p:grpSpPr>
        <p:sp>
          <p:nvSpPr>
            <p:cNvPr id="167" name="Google Shape;167;p7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Identificar entradas y salidas del sistema.</a:t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69" name="Google Shape;169;p7"/>
          <p:cNvGrpSpPr/>
          <p:nvPr/>
        </p:nvGrpSpPr>
        <p:grpSpPr>
          <a:xfrm>
            <a:off x="12174737" y="6274268"/>
            <a:ext cx="4078658" cy="2489504"/>
            <a:chOff x="0" y="0"/>
            <a:chExt cx="5438211" cy="3319339"/>
          </a:xfrm>
        </p:grpSpPr>
        <p:sp>
          <p:nvSpPr>
            <p:cNvPr id="170" name="Google Shape;170;p7"/>
            <p:cNvSpPr txBox="1"/>
            <p:nvPr/>
          </p:nvSpPr>
          <p:spPr>
            <a:xfrm>
              <a:off x="0" y="1642939"/>
              <a:ext cx="5438211" cy="16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Conocer la cantidad de recursos disponibles.</a:t>
              </a:r>
              <a:endParaRPr/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79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72" name="Google Shape;172;p7"/>
          <p:cNvGrpSpPr/>
          <p:nvPr/>
        </p:nvGrpSpPr>
        <p:grpSpPr>
          <a:xfrm>
            <a:off x="2035413" y="6274268"/>
            <a:ext cx="4078658" cy="2908604"/>
            <a:chOff x="0" y="0"/>
            <a:chExt cx="5438211" cy="3878139"/>
          </a:xfrm>
        </p:grpSpPr>
        <p:sp>
          <p:nvSpPr>
            <p:cNvPr id="173" name="Google Shape;173;p7"/>
            <p:cNvSpPr txBox="1"/>
            <p:nvPr/>
          </p:nvSpPr>
          <p:spPr>
            <a:xfrm>
              <a:off x="0" y="1642939"/>
              <a:ext cx="5438211" cy="22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Conocer las condicionesiniciales del sistema.</a:t>
              </a:r>
              <a:endParaRPr/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799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0" y="0"/>
              <a:ext cx="833265" cy="856627"/>
            </a:xfrm>
            <a:custGeom>
              <a:rect b="b" l="l" r="r" t="t"/>
              <a:pathLst>
                <a:path extrusionOk="0"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/>
        </p:nvSpPr>
        <p:spPr>
          <a:xfrm>
            <a:off x="1028700" y="2503926"/>
            <a:ext cx="8677275" cy="333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25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¿Por qué utilizar la simulación?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325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1028700" y="5065237"/>
            <a:ext cx="8677275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Para poder entender más sobre las características operativas de un sistema. También entendemos el comportamiento de un sistema a medida que evoluciona con el tiempo, mediante el desarrollo de un modelo de simulación, tratamos de entender este modelo mediante supuestos que se transforman en relaciones matemáticas y lógicas.</a:t>
            </a:r>
            <a:endParaRPr/>
          </a:p>
          <a:p>
            <a:pPr indent="0" lvl="0" marL="0" marR="0" rtl="0" algn="l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2326" y="755115"/>
            <a:ext cx="6744833" cy="877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1375383" y="5740176"/>
            <a:ext cx="5759314" cy="2786068"/>
          </a:xfrm>
          <a:custGeom>
            <a:rect b="b" l="l" r="r" t="t"/>
            <a:pathLst>
              <a:path extrusionOk="0" h="2786068" w="5759314">
                <a:moveTo>
                  <a:pt x="0" y="0"/>
                </a:moveTo>
                <a:lnTo>
                  <a:pt x="5759315" y="0"/>
                </a:lnTo>
                <a:lnTo>
                  <a:pt x="5759315" y="2786068"/>
                </a:lnTo>
                <a:lnTo>
                  <a:pt x="0" y="27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9"/>
          <p:cNvSpPr txBox="1"/>
          <p:nvPr/>
        </p:nvSpPr>
        <p:spPr>
          <a:xfrm>
            <a:off x="1375383" y="1840660"/>
            <a:ext cx="5907458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¿Qué es SIMIO SOFTWARE?</a:t>
            </a:r>
            <a:endParaRPr/>
          </a:p>
          <a:p>
            <a:pPr indent="0" lvl="0" marL="0" marR="0" rtl="0" algn="l">
              <a:lnSpc>
                <a:spcPct val="12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14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9144000" y="2138362"/>
            <a:ext cx="8677275" cy="597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Por sus siglas en Inglés SIMIO (Simulation Modeling framework based on Intelligent Objects) es una herramienta de modelación, simulación y animación 3D de flujos de procesos por eventos discretos, basado en un enfoque mixto que combina objetos y procedimientos para producir modelos de comportamiento de sistemas logísticos, industriales y de servicios.</a:t>
            </a:r>
            <a:endParaRPr/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Con SIMIO se puede realizar:</a:t>
            </a:r>
            <a:endParaRPr/>
          </a:p>
          <a:p>
            <a:pPr indent="-242888" lvl="1" marL="485775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250"/>
              <a:buFont typeface="Arial"/>
              <a:buChar char="•"/>
            </a:pPr>
            <a:r>
              <a:rPr b="1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Predecir y mejorar el rendimiento de sistemas dinámicos y complejos.</a:t>
            </a:r>
            <a:endParaRPr/>
          </a:p>
          <a:p>
            <a:pPr indent="-242888" lvl="1" marL="485775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250"/>
              <a:buFont typeface="Arial"/>
              <a:buChar char="•"/>
            </a:pPr>
            <a:r>
              <a:rPr b="1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Interactuar con el sistema modelado.</a:t>
            </a:r>
            <a:endParaRPr/>
          </a:p>
          <a:p>
            <a:pPr indent="-242888" lvl="1" marL="485775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250"/>
              <a:buFont typeface="Arial"/>
              <a:buChar char="•"/>
            </a:pPr>
            <a:r>
              <a:rPr b="1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Experimentar con varios parámetros de entrada.</a:t>
            </a:r>
            <a:endParaRPr/>
          </a:p>
          <a:p>
            <a:pPr indent="-242888" lvl="1" marL="485775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250"/>
              <a:buFont typeface="Arial"/>
              <a:buChar char="•"/>
            </a:pPr>
            <a:r>
              <a:rPr b="1" i="0" lang="en-US" sz="2250" u="none" cap="none" strike="noStrik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Modelado 3D.</a:t>
            </a:r>
            <a:endParaRPr/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50" u="none" cap="none" strike="noStrike">
              <a:solidFill>
                <a:srgbClr val="2A2A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